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9"/>
  </p:notesMasterIdLst>
  <p:handoutMasterIdLst>
    <p:handoutMasterId r:id="rId20"/>
  </p:handoutMasterIdLst>
  <p:sldIdLst>
    <p:sldId id="318" r:id="rId5"/>
    <p:sldId id="626" r:id="rId6"/>
    <p:sldId id="276" r:id="rId7"/>
    <p:sldId id="625" r:id="rId8"/>
    <p:sldId id="627" r:id="rId9"/>
    <p:sldId id="465" r:id="rId10"/>
    <p:sldId id="579" r:id="rId11"/>
    <p:sldId id="611" r:id="rId12"/>
    <p:sldId id="624" r:id="rId13"/>
    <p:sldId id="323" r:id="rId14"/>
    <p:sldId id="487" r:id="rId15"/>
    <p:sldId id="580" r:id="rId16"/>
    <p:sldId id="299" r:id="rId17"/>
    <p:sldId id="636" r:id="rId1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autoAdjust="0"/>
    <p:restoredTop sz="86262" autoAdjust="0"/>
  </p:normalViewPr>
  <p:slideViewPr>
    <p:cSldViewPr snapToGrid="0" showGuides="1">
      <p:cViewPr varScale="1">
        <p:scale>
          <a:sx n="121" d="100"/>
          <a:sy n="121" d="100"/>
        </p:scale>
        <p:origin x="1352" y="176"/>
      </p:cViewPr>
      <p:guideLst>
        <p:guide orient="horz" pos="888"/>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4/10/21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4/10/21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from our tutorial schedule, software testing is divided up into two small talks.  Part one covers the context for creating a testing strategy, and part two provides guidelines and experiences from our teams. </a:t>
            </a: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028144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Notes from David’s ISS talk: There are many kinds of tests - and entire volumes have been written on the subject.  Here I will point out that the purpose of tests are to build confidence that your software is doing what it's supposed to do.  There is a theorem called the "Curry-Howard Isomorphism."  It states that programs are proofs, and proofs are programs.  So every step in your program is building something up.  Tests are a part of a verification process that check each step of the building process is building the mathematical object it's supposed to.  The verification process needs to look at all these little steps and show the steps work as expected.  Tests are the implementation part of that process.</a:t>
            </a:r>
          </a:p>
          <a:p>
            <a:r>
              <a:rPr lang="en-US" sz="1200" kern="1200" dirty="0">
                <a:solidFill>
                  <a:schemeClr val="tx1"/>
                </a:solidFill>
                <a:effectLst/>
                <a:latin typeface="+mn-lt"/>
                <a:ea typeface="+mn-ea"/>
                <a:cs typeface="+mn-cs"/>
              </a:rPr>
              <a:t>While verification can check steps in the proof process,</a:t>
            </a:r>
          </a:p>
          <a:p>
            <a:r>
              <a:rPr lang="en-US" sz="1200" kern="1200" dirty="0">
                <a:solidFill>
                  <a:schemeClr val="tx1"/>
                </a:solidFill>
                <a:effectLst/>
                <a:latin typeface="+mn-lt"/>
                <a:ea typeface="+mn-ea"/>
                <a:cs typeface="+mn-cs"/>
              </a:rPr>
              <a:t>validation is a harder problem.  It is outward-looking.  It asks whether</a:t>
            </a:r>
          </a:p>
          <a:p>
            <a:r>
              <a:rPr lang="en-US" sz="1200" kern="1200" dirty="0">
                <a:solidFill>
                  <a:schemeClr val="tx1"/>
                </a:solidFill>
                <a:effectLst/>
                <a:latin typeface="+mn-lt"/>
                <a:ea typeface="+mn-ea"/>
                <a:cs typeface="+mn-cs"/>
              </a:rPr>
              <a:t>your science domain is covered by the models and algorithms you have implemented.  That goes a little beyond testing, but it's good to keep in mind that a correctly implemented code can prove or disprove a scientific model.</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2740252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Notes from David Roger’s slide and talk from ISS presentation: Following the Curry-Howard Isomorphism, you might ask, "What does a program prove?"  A program proves something like: "for all A following assumptions 'X', there is a B such that 'Y'."  A statement like that should hold for individual units of the program, as well as for combinations of those units.  Important conditions “Y” should include basic structure, as well as convergence, stability, and accuracy.  Tests at both the component level and at the systems level are needed.  There's not a strict divide between these levels, but they are often termed "unit" and "integration" tests.</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227416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6</a:t>
            </a:fld>
            <a:endParaRPr lang="en-US"/>
          </a:p>
        </p:txBody>
      </p:sp>
    </p:spTree>
    <p:extLst>
      <p:ext uri="{BB962C8B-B14F-4D97-AF65-F5344CB8AC3E}">
        <p14:creationId xmlns:p14="http://schemas.microsoft.com/office/powerpoint/2010/main" val="378677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also online services that will run those tools on your project and help with visualizing the results.  Code coverage analysis is a useful thing because it lets you quickly find parts of your code that you have not yet written tests for.</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306822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6242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 the graphical coverage summary you can get with hosted services.  There's </a:t>
            </a:r>
            <a:r>
              <a:rPr lang="en-US" sz="1200" kern="1200" dirty="0" err="1">
                <a:solidFill>
                  <a:schemeClr val="tx1"/>
                </a:solidFill>
                <a:effectLst/>
                <a:latin typeface="+mn-lt"/>
                <a:ea typeface="+mn-ea"/>
                <a:cs typeface="+mn-cs"/>
              </a:rPr>
              <a:t>youtube</a:t>
            </a:r>
            <a:r>
              <a:rPr lang="en-US" sz="1200" kern="1200" dirty="0">
                <a:solidFill>
                  <a:schemeClr val="tx1"/>
                </a:solidFill>
                <a:effectLst/>
                <a:latin typeface="+mn-lt"/>
                <a:ea typeface="+mn-ea"/>
                <a:cs typeface="+mn-cs"/>
              </a:rPr>
              <a:t> tutorials for implementing these sorts of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2953838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199942795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Tree>
    <p:extLst>
      <p:ext uri="{BB962C8B-B14F-4D97-AF65-F5344CB8AC3E}">
        <p14:creationId xmlns:p14="http://schemas.microsoft.com/office/powerpoint/2010/main" val="4175080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6" name="TextBox 5"/>
          <p:cNvSpPr txBox="1"/>
          <p:nvPr userDrawn="1"/>
        </p:nvSpPr>
        <p:spPr>
          <a:xfrm>
            <a:off x="-1320994" y="-1815882"/>
            <a:ext cx="5041353"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644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6" r:id="rId10"/>
    <p:sldLayoutId id="2147483957" r:id="rId11"/>
    <p:sldLayoutId id="2147483959" r:id="rId12"/>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hyperlink" Target="https://ideas-productivity.org/resources/howto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Software Testing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2085962"/>
            <a:ext cx="8739212" cy="3369958"/>
          </a:xfrm>
        </p:spPr>
        <p:txBody>
          <a:bodyPr/>
          <a:lstStyle/>
          <a:p>
            <a:r>
              <a:rPr lang="en-US" u="sng" dirty="0"/>
              <a:t>Patricia Grubel</a:t>
            </a:r>
            <a:br>
              <a:rPr lang="en-US" dirty="0"/>
            </a:br>
            <a:r>
              <a:rPr lang="en-US" dirty="0"/>
              <a:t>Los Alamos National Laboratory</a:t>
            </a:r>
          </a:p>
          <a:p>
            <a:pPr lvl="0">
              <a:spcAft>
                <a:spcPts val="0"/>
              </a:spcAft>
              <a:buSzPts val="2000"/>
            </a:pPr>
            <a:r>
              <a:rPr lang="en-US" dirty="0" err="1">
                <a:solidFill>
                  <a:srgbClr val="000000"/>
                </a:solidFill>
              </a:rPr>
              <a:t>Anshu</a:t>
            </a:r>
            <a:r>
              <a:rPr lang="en-US" dirty="0">
                <a:solidFill>
                  <a:srgbClr val="000000"/>
                </a:solidFill>
              </a:rPr>
              <a:t> Dubey, Rinku Gupta</a:t>
            </a:r>
            <a:br>
              <a:rPr lang="en-US" dirty="0">
                <a:solidFill>
                  <a:srgbClr val="000000"/>
                </a:solidFill>
              </a:rPr>
            </a:br>
            <a:r>
              <a:rPr lang="en-US" dirty="0">
                <a:solidFill>
                  <a:srgbClr val="000000"/>
                </a:solidFill>
              </a:rPr>
              <a:t>Argonne </a:t>
            </a:r>
            <a:r>
              <a:rPr lang="en-US">
                <a:solidFill>
                  <a:srgbClr val="000000"/>
                </a:solidFill>
              </a:rPr>
              <a:t>National Laboratory</a:t>
            </a:r>
            <a:endParaRPr lang="en-US" dirty="0">
              <a:solidFill>
                <a:srgbClr val="000000"/>
              </a:solidFill>
            </a:endParaRPr>
          </a:p>
          <a:p>
            <a:pPr>
              <a:spcAft>
                <a:spcPts val="0"/>
              </a:spcAft>
              <a:buSzPts val="2000"/>
            </a:pPr>
            <a:r>
              <a:rPr lang="en-US" dirty="0">
                <a:solidFill>
                  <a:srgbClr val="000000"/>
                </a:solidFill>
              </a:rPr>
              <a:t>David M. Rogers</a:t>
            </a:r>
            <a:br>
              <a:rPr lang="en-US" dirty="0">
                <a:solidFill>
                  <a:srgbClr val="000000"/>
                </a:solidFill>
              </a:rPr>
            </a:br>
            <a:r>
              <a:rPr lang="en-US" dirty="0">
                <a:solidFill>
                  <a:srgbClr val="000000"/>
                </a:solidFill>
              </a:rPr>
              <a:t>Oak Ridge National Laboratory</a:t>
            </a:r>
          </a:p>
          <a:p>
            <a:r>
              <a:rPr lang="en-US" dirty="0"/>
              <a:t>Developing a Testing and Continuous Integration Strategy for your Team tutorial @ ECP Annual Meeting, April 2021</a:t>
            </a:r>
          </a:p>
          <a:p>
            <a:pPr lvl="0">
              <a:spcAft>
                <a:spcPts val="0"/>
              </a:spcAft>
              <a:buSzPts val="2000"/>
            </a:pP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mc:AlternateContent xmlns:mc="http://schemas.openxmlformats.org/markup-compatibility/2006" xmlns:p14="http://schemas.microsoft.com/office/powerpoint/2010/main">
    <mc:Choice Requires="p14">
      <p:transition spd="slow" p14:dur="2000" advTm="16243"/>
    </mc:Choice>
    <mc:Fallback xmlns="">
      <p:transition spd="slow" advTm="162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1691510967"/>
      </p:ext>
    </p:extLst>
  </p:cSld>
  <p:clrMapOvr>
    <a:masterClrMapping/>
  </p:clrMapOvr>
  <mc:AlternateContent xmlns:mc="http://schemas.openxmlformats.org/markup-compatibility/2006" xmlns:p14="http://schemas.microsoft.com/office/powerpoint/2010/main">
    <mc:Choice Requires="p14">
      <p:transition spd="slow" p14:dur="2000" advTm="21487"/>
    </mc:Choice>
    <mc:Fallback xmlns="">
      <p:transition spd="slow" advTm="214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804462" y="233314"/>
            <a:ext cx="8227457" cy="510904"/>
          </a:xfrm>
        </p:spPr>
        <p:txBody>
          <a:bodyPr/>
          <a:lstStyle/>
          <a:p>
            <a:r>
              <a:rPr lang="en-US" dirty="0"/>
              <a:t>How to build your test suite ?</a:t>
            </a:r>
          </a:p>
        </p:txBody>
      </p:sp>
      <p:sp>
        <p:nvSpPr>
          <p:cNvPr id="21" name="Content Placeholder 4"/>
          <p:cNvSpPr>
            <a:spLocks noGrp="1"/>
          </p:cNvSpPr>
          <p:nvPr>
            <p:ph sz="quarter" idx="1"/>
          </p:nvPr>
        </p:nvSpPr>
        <p:spPr>
          <a:xfrm>
            <a:off x="880642" y="1012372"/>
            <a:ext cx="8151277" cy="4494629"/>
          </a:xfrm>
        </p:spPr>
        <p:txBody>
          <a:bodyPr>
            <a:normAutofit fontScale="85000" lnSpcReduction="20000"/>
          </a:bodyPr>
          <a:lstStyle/>
          <a:p>
            <a:r>
              <a:rPr lang="en-US" dirty="0"/>
              <a:t>Two purposes</a:t>
            </a:r>
          </a:p>
          <a:p>
            <a:pPr lvl="1"/>
            <a:r>
              <a:rPr lang="en-US" dirty="0"/>
              <a:t>Regression testing </a:t>
            </a:r>
          </a:p>
          <a:p>
            <a:pPr lvl="2"/>
            <a:r>
              <a:rPr lang="en-US" dirty="0"/>
              <a:t>May be long running</a:t>
            </a:r>
          </a:p>
          <a:p>
            <a:pPr lvl="2"/>
            <a:r>
              <a:rPr lang="en-US" dirty="0"/>
              <a:t>Provide comprehensive coverage</a:t>
            </a:r>
          </a:p>
          <a:p>
            <a:pPr lvl="1"/>
            <a:r>
              <a:rPr lang="en-US" dirty="0"/>
              <a:t>Continuous integration</a:t>
            </a:r>
          </a:p>
          <a:p>
            <a:pPr lvl="2"/>
            <a:r>
              <a:rPr lang="en-US" dirty="0"/>
              <a:t>Quick diagnosis of error</a:t>
            </a:r>
          </a:p>
          <a:p>
            <a:r>
              <a:rPr lang="en-US" dirty="0"/>
              <a:t>A mix of different granularities works well</a:t>
            </a:r>
          </a:p>
          <a:p>
            <a:pPr lvl="1"/>
            <a:r>
              <a:rPr lang="en-US" dirty="0"/>
              <a:t>Unit tests for isolating component or sub-component level faults </a:t>
            </a:r>
          </a:p>
          <a:p>
            <a:pPr lvl="1"/>
            <a:r>
              <a:rPr lang="en-US" dirty="0"/>
              <a:t>Integration tests with simple to complex configuration and system level</a:t>
            </a:r>
          </a:p>
          <a:p>
            <a:pPr lvl="1"/>
            <a:r>
              <a:rPr lang="en-US" dirty="0"/>
              <a:t>Restart tests</a:t>
            </a:r>
          </a:p>
          <a:p>
            <a:r>
              <a:rPr lang="en-US" dirty="0"/>
              <a:t> Rules of thumb</a:t>
            </a:r>
          </a:p>
          <a:p>
            <a:pPr lvl="1"/>
            <a:r>
              <a:rPr lang="en-US" dirty="0"/>
              <a:t>Simple </a:t>
            </a:r>
          </a:p>
          <a:p>
            <a:pPr lvl="1"/>
            <a:r>
              <a:rPr lang="en-US" dirty="0"/>
              <a:t>Enable quick pin-pointing </a:t>
            </a:r>
          </a:p>
          <a:p>
            <a:pPr marL="346075" lvl="1" indent="0">
              <a:buNone/>
            </a:pPr>
            <a:endParaRPr lang="en-US" dirty="0"/>
          </a:p>
          <a:p>
            <a:pPr marL="346075" lvl="1" indent="0">
              <a:buNone/>
            </a:pPr>
            <a:r>
              <a:rPr lang="en-US" dirty="0"/>
              <a:t>Useful resources </a:t>
            </a:r>
            <a:r>
              <a:rPr lang="en-US" dirty="0">
                <a:hlinkClick r:id="rId2"/>
              </a:rPr>
              <a:t>https://ideas-productivity.org/resources/howtos/</a:t>
            </a:r>
            <a:endParaRPr lang="en-US" dirty="0"/>
          </a:p>
        </p:txBody>
      </p:sp>
    </p:spTree>
    <p:extLst>
      <p:ext uri="{BB962C8B-B14F-4D97-AF65-F5344CB8AC3E}">
        <p14:creationId xmlns:p14="http://schemas.microsoft.com/office/powerpoint/2010/main" val="441676309"/>
      </p:ext>
    </p:extLst>
  </p:cSld>
  <p:clrMapOvr>
    <a:masterClrMapping/>
  </p:clrMapOvr>
  <mc:AlternateContent xmlns:mc="http://schemas.openxmlformats.org/markup-compatibility/2006" xmlns:p14="http://schemas.microsoft.com/office/powerpoint/2010/main">
    <mc:Choice Requires="p14">
      <p:transition spd="slow" p14:dur="2000" advTm="138898"/>
    </mc:Choice>
    <mc:Fallback xmlns="">
      <p:transition spd="slow" advTm="13889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Development For a New Code</a:t>
            </a:r>
          </a:p>
        </p:txBody>
      </p:sp>
      <p:sp>
        <p:nvSpPr>
          <p:cNvPr id="3" name="Content Placeholder 2"/>
          <p:cNvSpPr>
            <a:spLocks noGrp="1"/>
          </p:cNvSpPr>
          <p:nvPr>
            <p:ph sz="quarter" idx="1"/>
          </p:nvPr>
        </p:nvSpPr>
        <p:spPr>
          <a:xfrm>
            <a:off x="574482" y="1078043"/>
            <a:ext cx="8985154" cy="4269812"/>
          </a:xfrm>
        </p:spPr>
        <p:txBody>
          <a:bodyPr>
            <a:normAutofit/>
          </a:bodyPr>
          <a:lstStyle/>
          <a:p>
            <a:r>
              <a:rPr lang="en-US" dirty="0"/>
              <a:t>Development of tests and diagnostics goes hand-in-hand with code development</a:t>
            </a:r>
          </a:p>
          <a:p>
            <a:pPr lvl="1"/>
            <a:endParaRPr lang="en-US" dirty="0"/>
          </a:p>
          <a:p>
            <a:pPr lvl="1"/>
            <a:r>
              <a:rPr lang="en-US" dirty="0"/>
              <a:t>Non-trivial to devise good tests, but extremely important</a:t>
            </a:r>
          </a:p>
          <a:p>
            <a:pPr lvl="1"/>
            <a:r>
              <a:rPr lang="en-US" dirty="0"/>
              <a:t>Compare against simpler analytical or semi-analytical solutions</a:t>
            </a:r>
          </a:p>
          <a:p>
            <a:pPr lvl="1"/>
            <a:r>
              <a:rPr lang="en-US" dirty="0"/>
              <a:t>Build granularity into testing</a:t>
            </a:r>
          </a:p>
          <a:p>
            <a:pPr lvl="1"/>
            <a:r>
              <a:rPr lang="en-US" dirty="0"/>
              <a:t>Use scaffolding ideas to build confidence </a:t>
            </a:r>
          </a:p>
          <a:p>
            <a:pPr lvl="1"/>
            <a:r>
              <a:rPr lang="en-US" dirty="0"/>
              <a:t>Always inject errors to verify that the test is working</a:t>
            </a:r>
          </a:p>
          <a:p>
            <a:pPr lvl="1"/>
            <a:endParaRPr lang="en-US" dirty="0"/>
          </a:p>
          <a:p>
            <a:pPr marL="684212" lvl="2"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8999F227-0388-E544-8356-196159214010}"/>
              </a:ext>
            </a:extLst>
          </p:cNvPr>
          <p:cNvSpPr/>
          <p:nvPr/>
        </p:nvSpPr>
        <p:spPr>
          <a:xfrm>
            <a:off x="934278" y="4393096"/>
            <a:ext cx="6539948" cy="954759"/>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Detailed example in the next presentation</a:t>
            </a:r>
          </a:p>
        </p:txBody>
      </p:sp>
    </p:spTree>
    <p:extLst>
      <p:ext uri="{BB962C8B-B14F-4D97-AF65-F5344CB8AC3E}">
        <p14:creationId xmlns:p14="http://schemas.microsoft.com/office/powerpoint/2010/main" val="3446077621"/>
      </p:ext>
    </p:extLst>
  </p:cSld>
  <p:clrMapOvr>
    <a:masterClrMapping/>
  </p:clrMapOvr>
  <mc:AlternateContent xmlns:mc="http://schemas.openxmlformats.org/markup-compatibility/2006" xmlns:p14="http://schemas.microsoft.com/office/powerpoint/2010/main">
    <mc:Choice Requires="p14">
      <p:transition spd="slow" p14:dur="2000" advTm="77038"/>
    </mc:Choice>
    <mc:Fallback xmlns="">
      <p:transition spd="slow" advTm="770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a:extLst>
              <a:ext uri="{FF2B5EF4-FFF2-40B4-BE49-F238E27FC236}">
                <a16:creationId xmlns:a16="http://schemas.microsoft.com/office/drawing/2014/main" id="{C6F036D0-B212-4D4C-92EB-F4E41908B8C6}"/>
              </a:ext>
            </a:extLst>
          </p:cNvPr>
          <p:cNvSpPr/>
          <p:nvPr/>
        </p:nvSpPr>
        <p:spPr>
          <a:xfrm>
            <a:off x="8246534" y="3430960"/>
            <a:ext cx="3064933" cy="1663689"/>
          </a:xfrm>
          <a:prstGeom prst="ellipse">
            <a:avLst/>
          </a:prstGeom>
          <a:solidFill>
            <a:schemeClr val="accent3">
              <a:lumMod val="40000"/>
              <a:lumOff val="60000"/>
              <a:alpha val="61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Content Placeholder 4"/>
          <p:cNvSpPr>
            <a:spLocks noGrp="1"/>
          </p:cNvSpPr>
          <p:nvPr>
            <p:ph sz="quarter" idx="1"/>
          </p:nvPr>
        </p:nvSpPr>
        <p:spPr>
          <a:xfrm>
            <a:off x="364489" y="1459000"/>
            <a:ext cx="5594773" cy="4280215"/>
          </a:xfrm>
        </p:spPr>
        <p:txBody>
          <a:bodyPr>
            <a:normAutofit fontScale="77500" lnSpcReduction="20000"/>
          </a:bodyPr>
          <a:lstStyle/>
          <a:p>
            <a:pPr marL="0" indent="0">
              <a:buNone/>
            </a:pPr>
            <a:r>
              <a:rPr lang="en-US" dirty="0"/>
              <a:t>There may not be existing tests</a:t>
            </a:r>
          </a:p>
          <a:p>
            <a:endParaRPr lang="en-US" dirty="0"/>
          </a:p>
          <a:p>
            <a:r>
              <a:rPr lang="en-US" dirty="0"/>
              <a:t>Isolate a small area of the code</a:t>
            </a:r>
          </a:p>
          <a:p>
            <a:r>
              <a:rPr lang="en-US" dirty="0"/>
              <a:t>Dump a useful state snapshot</a:t>
            </a:r>
          </a:p>
          <a:p>
            <a:r>
              <a:rPr lang="en-US" dirty="0"/>
              <a:t>Build a test driver</a:t>
            </a:r>
          </a:p>
          <a:p>
            <a:pPr lvl="1"/>
            <a:r>
              <a:rPr lang="en-US" dirty="0"/>
              <a:t>Start with only the files in the area</a:t>
            </a:r>
          </a:p>
          <a:p>
            <a:pPr lvl="1"/>
            <a:r>
              <a:rPr lang="en-US" dirty="0"/>
              <a:t>Link in dependencies</a:t>
            </a:r>
          </a:p>
          <a:p>
            <a:pPr lvl="3"/>
            <a:r>
              <a:rPr lang="en-US" dirty="0"/>
              <a:t>Copy if any customizations needed</a:t>
            </a:r>
          </a:p>
          <a:p>
            <a:r>
              <a:rPr lang="en-US" dirty="0"/>
              <a:t>Read in the state snapshot</a:t>
            </a:r>
          </a:p>
          <a:p>
            <a:r>
              <a:rPr lang="en-US" dirty="0"/>
              <a:t>Restart from the saved state</a:t>
            </a:r>
          </a:p>
          <a:p>
            <a:r>
              <a:rPr lang="en-US" dirty="0"/>
              <a:t>Verify correctness</a:t>
            </a:r>
          </a:p>
          <a:p>
            <a:pPr lvl="1"/>
            <a:r>
              <a:rPr lang="en-US" dirty="0"/>
              <a:t>Always inject errors to verify that the test is working</a:t>
            </a:r>
          </a:p>
          <a:p>
            <a:endParaRPr lang="en-US" dirty="0"/>
          </a:p>
        </p:txBody>
      </p:sp>
      <p:grpSp>
        <p:nvGrpSpPr>
          <p:cNvPr id="40" name="Group 39">
            <a:extLst>
              <a:ext uri="{FF2B5EF4-FFF2-40B4-BE49-F238E27FC236}">
                <a16:creationId xmlns:a16="http://schemas.microsoft.com/office/drawing/2014/main" id="{2B7157F6-68FB-914B-897D-D3186982AB0F}"/>
              </a:ext>
            </a:extLst>
          </p:cNvPr>
          <p:cNvGrpSpPr/>
          <p:nvPr/>
        </p:nvGrpSpPr>
        <p:grpSpPr>
          <a:xfrm>
            <a:off x="7552267" y="2344790"/>
            <a:ext cx="694267" cy="457200"/>
            <a:chOff x="8382000" y="3589867"/>
            <a:chExt cx="694267" cy="457200"/>
          </a:xfrm>
        </p:grpSpPr>
        <p:cxnSp>
          <p:nvCxnSpPr>
            <p:cNvPr id="37" name="Straight Connector 36">
              <a:extLst>
                <a:ext uri="{FF2B5EF4-FFF2-40B4-BE49-F238E27FC236}">
                  <a16:creationId xmlns:a16="http://schemas.microsoft.com/office/drawing/2014/main" id="{AA0765B6-92EE-374A-88A3-A231413912E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3671EF-D4E4-534B-A906-5EA8A0FC376C}"/>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184F758-ED67-FB4C-917E-F17590BC5BAD}"/>
              </a:ext>
            </a:extLst>
          </p:cNvPr>
          <p:cNvGrpSpPr/>
          <p:nvPr/>
        </p:nvGrpSpPr>
        <p:grpSpPr>
          <a:xfrm>
            <a:off x="9059333" y="1356147"/>
            <a:ext cx="694267" cy="457200"/>
            <a:chOff x="8382000" y="3589867"/>
            <a:chExt cx="694267" cy="457200"/>
          </a:xfrm>
        </p:grpSpPr>
        <p:cxnSp>
          <p:nvCxnSpPr>
            <p:cNvPr id="43" name="Straight Connector 42">
              <a:extLst>
                <a:ext uri="{FF2B5EF4-FFF2-40B4-BE49-F238E27FC236}">
                  <a16:creationId xmlns:a16="http://schemas.microsoft.com/office/drawing/2014/main" id="{BAE7D001-50DD-A445-8572-8AC23F89B1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9FB2A67-75DE-F943-89D3-2B8964DDAE4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B89184-8F31-3448-B94E-25B9FDB9122F}"/>
              </a:ext>
            </a:extLst>
          </p:cNvPr>
          <p:cNvGrpSpPr/>
          <p:nvPr/>
        </p:nvGrpSpPr>
        <p:grpSpPr>
          <a:xfrm>
            <a:off x="7230533" y="1887590"/>
            <a:ext cx="694267" cy="457200"/>
            <a:chOff x="8382000" y="3589867"/>
            <a:chExt cx="694267" cy="457200"/>
          </a:xfrm>
        </p:grpSpPr>
        <p:cxnSp>
          <p:nvCxnSpPr>
            <p:cNvPr id="46" name="Straight Connector 45">
              <a:extLst>
                <a:ext uri="{FF2B5EF4-FFF2-40B4-BE49-F238E27FC236}">
                  <a16:creationId xmlns:a16="http://schemas.microsoft.com/office/drawing/2014/main" id="{300A5468-2CE4-1F48-BDCD-92F9E8A123E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370E17-522F-324B-A40D-F59A80DD6F3A}"/>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6B3BB53-52A3-704B-9EB9-231AA3DEC809}"/>
              </a:ext>
            </a:extLst>
          </p:cNvPr>
          <p:cNvGrpSpPr/>
          <p:nvPr/>
        </p:nvGrpSpPr>
        <p:grpSpPr>
          <a:xfrm>
            <a:off x="7636933" y="1430390"/>
            <a:ext cx="694267" cy="457200"/>
            <a:chOff x="8382000" y="3589867"/>
            <a:chExt cx="694267" cy="457200"/>
          </a:xfrm>
        </p:grpSpPr>
        <p:cxnSp>
          <p:nvCxnSpPr>
            <p:cNvPr id="49" name="Straight Connector 48">
              <a:extLst>
                <a:ext uri="{FF2B5EF4-FFF2-40B4-BE49-F238E27FC236}">
                  <a16:creationId xmlns:a16="http://schemas.microsoft.com/office/drawing/2014/main" id="{351055DD-08C0-154E-845D-5A70BB0C554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727DA0-AE4C-C340-A0BE-DA09AB89DA94}"/>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04C04B3-9E81-4C4D-B230-37EE6A63598B}"/>
              </a:ext>
            </a:extLst>
          </p:cNvPr>
          <p:cNvGrpSpPr/>
          <p:nvPr/>
        </p:nvGrpSpPr>
        <p:grpSpPr>
          <a:xfrm>
            <a:off x="8009466" y="956256"/>
            <a:ext cx="694267" cy="457200"/>
            <a:chOff x="8382000" y="3589867"/>
            <a:chExt cx="694267" cy="457200"/>
          </a:xfrm>
        </p:grpSpPr>
        <p:cxnSp>
          <p:nvCxnSpPr>
            <p:cNvPr id="52" name="Straight Connector 51">
              <a:extLst>
                <a:ext uri="{FF2B5EF4-FFF2-40B4-BE49-F238E27FC236}">
                  <a16:creationId xmlns:a16="http://schemas.microsoft.com/office/drawing/2014/main" id="{F22A477C-16C2-CD48-A6E8-3D6B8A8DC0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A4AC5F-0305-9A4E-BA1F-34F60B6426AE}"/>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DB5604C-FF83-3B46-88FF-2FDFAFE0544B}"/>
              </a:ext>
            </a:extLst>
          </p:cNvPr>
          <p:cNvGrpSpPr/>
          <p:nvPr/>
        </p:nvGrpSpPr>
        <p:grpSpPr>
          <a:xfrm>
            <a:off x="8398932" y="465189"/>
            <a:ext cx="694267" cy="457200"/>
            <a:chOff x="8382000" y="3589867"/>
            <a:chExt cx="694267" cy="457200"/>
          </a:xfrm>
        </p:grpSpPr>
        <p:cxnSp>
          <p:nvCxnSpPr>
            <p:cNvPr id="55" name="Straight Connector 54">
              <a:extLst>
                <a:ext uri="{FF2B5EF4-FFF2-40B4-BE49-F238E27FC236}">
                  <a16:creationId xmlns:a16="http://schemas.microsoft.com/office/drawing/2014/main" id="{B3F82FDF-D9C6-B94A-8F6E-D0D690E0B65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D64041-E257-C443-9BAE-5EF881E42AF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9935801-F138-7640-8D95-80A8D1D12447}"/>
              </a:ext>
            </a:extLst>
          </p:cNvPr>
          <p:cNvGrpSpPr/>
          <p:nvPr/>
        </p:nvGrpSpPr>
        <p:grpSpPr>
          <a:xfrm>
            <a:off x="9389531" y="1830280"/>
            <a:ext cx="694267" cy="457200"/>
            <a:chOff x="8382000" y="3589867"/>
            <a:chExt cx="694267" cy="457200"/>
          </a:xfrm>
        </p:grpSpPr>
        <p:cxnSp>
          <p:nvCxnSpPr>
            <p:cNvPr id="58" name="Straight Connector 57">
              <a:extLst>
                <a:ext uri="{FF2B5EF4-FFF2-40B4-BE49-F238E27FC236}">
                  <a16:creationId xmlns:a16="http://schemas.microsoft.com/office/drawing/2014/main" id="{2551DC58-4E14-6842-BC81-0627237EFA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8D97B7-1C92-C745-94BB-01E7335874B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B600A38-B359-9340-BFD4-15BC74F80C2E}"/>
              </a:ext>
            </a:extLst>
          </p:cNvPr>
          <p:cNvGrpSpPr/>
          <p:nvPr/>
        </p:nvGrpSpPr>
        <p:grpSpPr>
          <a:xfrm>
            <a:off x="8746065" y="922389"/>
            <a:ext cx="694267" cy="457200"/>
            <a:chOff x="8382000" y="3589867"/>
            <a:chExt cx="694267" cy="457200"/>
          </a:xfrm>
        </p:grpSpPr>
        <p:cxnSp>
          <p:nvCxnSpPr>
            <p:cNvPr id="61" name="Straight Connector 60">
              <a:extLst>
                <a:ext uri="{FF2B5EF4-FFF2-40B4-BE49-F238E27FC236}">
                  <a16:creationId xmlns:a16="http://schemas.microsoft.com/office/drawing/2014/main" id="{351571A8-8F6C-9648-B497-C1C4A28855E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3386662-8D92-6648-8C33-23872A5CFE0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5231996-B9F7-A14C-9B46-6D84E907B913}"/>
              </a:ext>
            </a:extLst>
          </p:cNvPr>
          <p:cNvGrpSpPr/>
          <p:nvPr/>
        </p:nvGrpSpPr>
        <p:grpSpPr>
          <a:xfrm>
            <a:off x="8991598" y="2306847"/>
            <a:ext cx="694267" cy="457200"/>
            <a:chOff x="8382000" y="3589867"/>
            <a:chExt cx="694267" cy="457200"/>
          </a:xfrm>
        </p:grpSpPr>
        <p:cxnSp>
          <p:nvCxnSpPr>
            <p:cNvPr id="64" name="Straight Connector 63">
              <a:extLst>
                <a:ext uri="{FF2B5EF4-FFF2-40B4-BE49-F238E27FC236}">
                  <a16:creationId xmlns:a16="http://schemas.microsoft.com/office/drawing/2014/main" id="{035F007A-2219-CB40-8138-5D6CAA31BBB0}"/>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AE77DF9-04E6-284B-8B2F-0EF85BBC94F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C45B4E7-CC48-924D-ABC3-CB20FA572B76}"/>
              </a:ext>
            </a:extLst>
          </p:cNvPr>
          <p:cNvGrpSpPr/>
          <p:nvPr/>
        </p:nvGrpSpPr>
        <p:grpSpPr>
          <a:xfrm>
            <a:off x="9338731" y="2797913"/>
            <a:ext cx="694267" cy="457200"/>
            <a:chOff x="8382000" y="3589867"/>
            <a:chExt cx="694267" cy="457200"/>
          </a:xfrm>
        </p:grpSpPr>
        <p:cxnSp>
          <p:nvCxnSpPr>
            <p:cNvPr id="67" name="Straight Connector 66">
              <a:extLst>
                <a:ext uri="{FF2B5EF4-FFF2-40B4-BE49-F238E27FC236}">
                  <a16:creationId xmlns:a16="http://schemas.microsoft.com/office/drawing/2014/main" id="{B7E81909-C116-8644-8FC4-242F4F5F2D61}"/>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D20809-3E6F-5A41-8ADD-CB747F2E403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A4F3E7B2-685A-BD4B-A776-4BA1219968B5}"/>
              </a:ext>
            </a:extLst>
          </p:cNvPr>
          <p:cNvSpPr/>
          <p:nvPr/>
        </p:nvSpPr>
        <p:spPr>
          <a:xfrm>
            <a:off x="8810362" y="2581856"/>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state</a:t>
            </a:r>
          </a:p>
        </p:txBody>
      </p:sp>
      <p:sp>
        <p:nvSpPr>
          <p:cNvPr id="73" name="Oval 72">
            <a:extLst>
              <a:ext uri="{FF2B5EF4-FFF2-40B4-BE49-F238E27FC236}">
                <a16:creationId xmlns:a16="http://schemas.microsoft.com/office/drawing/2014/main" id="{AFB95790-A1AB-144C-B10E-17C0DD49D6CE}"/>
              </a:ext>
            </a:extLst>
          </p:cNvPr>
          <p:cNvSpPr/>
          <p:nvPr/>
        </p:nvSpPr>
        <p:spPr>
          <a:xfrm>
            <a:off x="9209211" y="4290316"/>
            <a:ext cx="939799" cy="541867"/>
          </a:xfrm>
          <a:prstGeom prst="ellipse">
            <a:avLst/>
          </a:prstGeom>
          <a:solidFill>
            <a:schemeClr val="accent5">
              <a:lumMod val="75000"/>
            </a:schemeClr>
          </a:solidFill>
          <a:ln>
            <a:solidFill>
              <a:schemeClr val="accent5">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driver</a:t>
            </a:r>
          </a:p>
        </p:txBody>
      </p:sp>
      <p:cxnSp>
        <p:nvCxnSpPr>
          <p:cNvPr id="75" name="Curved Connector 74">
            <a:extLst>
              <a:ext uri="{FF2B5EF4-FFF2-40B4-BE49-F238E27FC236}">
                <a16:creationId xmlns:a16="http://schemas.microsoft.com/office/drawing/2014/main" id="{E847AD42-38EB-F041-8F86-32E104FE8FDF}"/>
              </a:ext>
            </a:extLst>
          </p:cNvPr>
          <p:cNvCxnSpPr>
            <a:stCxn id="73" idx="2"/>
          </p:cNvCxnSpPr>
          <p:nvPr/>
        </p:nvCxnSpPr>
        <p:spPr>
          <a:xfrm rot="10800000" flipV="1">
            <a:off x="8983127" y="4561249"/>
            <a:ext cx="226085" cy="5333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9B3F9AD8-0AA2-7345-8095-8CB40DEF40E1}"/>
              </a:ext>
            </a:extLst>
          </p:cNvPr>
          <p:cNvCxnSpPr>
            <a:cxnSpLocks/>
            <a:endCxn id="73" idx="6"/>
          </p:cNvCxnSpPr>
          <p:nvPr/>
        </p:nvCxnSpPr>
        <p:spPr>
          <a:xfrm rot="16200000" flipH="1">
            <a:off x="8992679" y="3404919"/>
            <a:ext cx="2273768" cy="38894"/>
          </a:xfrm>
          <a:prstGeom prst="curvedConnector4">
            <a:avLst>
              <a:gd name="adj1" fmla="val 6805"/>
              <a:gd name="adj2" fmla="val 1863254"/>
            </a:avLst>
          </a:prstGeom>
          <a:ln>
            <a:prstDash val="sysDash"/>
            <a:tailEnd type="triangle"/>
          </a:ln>
        </p:spPr>
        <p:style>
          <a:lnRef idx="1">
            <a:schemeClr val="accent4"/>
          </a:lnRef>
          <a:fillRef idx="0">
            <a:schemeClr val="accent4"/>
          </a:fillRef>
          <a:effectRef idx="0">
            <a:schemeClr val="accent4"/>
          </a:effectRef>
          <a:fontRef idx="minor">
            <a:schemeClr val="tx1"/>
          </a:fontRef>
        </p:style>
      </p:cxnSp>
      <p:sp>
        <p:nvSpPr>
          <p:cNvPr id="85" name="Oval 84">
            <a:extLst>
              <a:ext uri="{FF2B5EF4-FFF2-40B4-BE49-F238E27FC236}">
                <a16:creationId xmlns:a16="http://schemas.microsoft.com/office/drawing/2014/main" id="{85C20A78-026D-A540-8D67-5B41C1D07DAE}"/>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97" name="Straight Arrow Connector 96">
            <a:extLst>
              <a:ext uri="{FF2B5EF4-FFF2-40B4-BE49-F238E27FC236}">
                <a16:creationId xmlns:a16="http://schemas.microsoft.com/office/drawing/2014/main" id="{2C91ABF6-2D03-4C44-B9FF-F1F2B192E963}"/>
              </a:ext>
            </a:extLst>
          </p:cNvPr>
          <p:cNvCxnSpPr>
            <a:stCxn id="73" idx="0"/>
          </p:cNvCxnSpPr>
          <p:nvPr/>
        </p:nvCxnSpPr>
        <p:spPr>
          <a:xfrm flipV="1">
            <a:off x="9679111" y="3826933"/>
            <a:ext cx="6754" cy="463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0087BD33-70F0-2C46-B0E3-8296A066D74A}"/>
              </a:ext>
            </a:extLst>
          </p:cNvPr>
          <p:cNvSpPr txBox="1">
            <a:spLocks/>
          </p:cNvSpPr>
          <p:nvPr/>
        </p:nvSpPr>
        <p:spPr bwMode="auto">
          <a:xfrm>
            <a:off x="518160" y="5638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Test Development For a Legacy Code</a:t>
            </a:r>
            <a:endParaRPr lang="en-US" dirty="0"/>
          </a:p>
        </p:txBody>
      </p:sp>
    </p:spTree>
    <p:custDataLst>
      <p:tags r:id="rId1"/>
    </p:custDataLst>
    <p:extLst>
      <p:ext uri="{BB962C8B-B14F-4D97-AF65-F5344CB8AC3E}">
        <p14:creationId xmlns:p14="http://schemas.microsoft.com/office/powerpoint/2010/main" val="1433666175"/>
      </p:ext>
    </p:extLst>
  </p:cSld>
  <p:clrMapOvr>
    <a:masterClrMapping/>
  </p:clrMapOvr>
  <mc:AlternateContent xmlns:mc="http://schemas.openxmlformats.org/markup-compatibility/2006" xmlns:p14="http://schemas.microsoft.com/office/powerpoint/2010/main">
    <mc:Choice Requires="p14">
      <p:transition spd="slow" p14:dur="2000" advTm="161795"/>
    </mc:Choice>
    <mc:Fallback xmlns="">
      <p:transition spd="slow" advTm="1617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2917E-6 -3.7037E-6 L -0.06382 0.3169 " pathEditMode="relative" rAng="0" ptsTypes="AA">
                                      <p:cBhvr>
                                        <p:cTn id="6" dur="2000" fill="hold"/>
                                        <p:tgtEl>
                                          <p:spTgt spid="66"/>
                                        </p:tgtEl>
                                        <p:attrNameLst>
                                          <p:attrName>ppt_x</p:attrName>
                                          <p:attrName>ppt_y</p:attrName>
                                        </p:attrNameLst>
                                      </p:cBhvr>
                                      <p:rCtr x="-3191" y="15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221 -0.00741 L 0.11265 0.41944 " pathEditMode="relative" ptsTypes="AA">
                                      <p:cBhvr>
                                        <p:cTn id="26" dur="2000" fill="hold"/>
                                        <p:tgtEl>
                                          <p:spTgt spid="8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L 0 0.13009 " pathEditMode="relative" ptsTypes="AA">
                                      <p:cBhvr>
                                        <p:cTn id="30" dur="2000" fill="hold"/>
                                        <p:tgtEl>
                                          <p:spTgt spid="72"/>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72" grpId="0" animBg="1"/>
      <p:bldP spid="72" grpId="1" animBg="1"/>
      <p:bldP spid="73" grpId="0" animBg="1"/>
      <p:bldP spid="85" grpId="0" animBg="1"/>
      <p:bldP spid="8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74BE-4E72-FE40-8782-11FDA9237EF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3356FF5-E6BE-B54D-B0C3-DA1A1ADD65B2}"/>
              </a:ext>
            </a:extLst>
          </p:cNvPr>
          <p:cNvSpPr>
            <a:spLocks noGrp="1"/>
          </p:cNvSpPr>
          <p:nvPr>
            <p:ph idx="1"/>
          </p:nvPr>
        </p:nvSpPr>
        <p:spPr>
          <a:xfrm>
            <a:off x="365760" y="1056877"/>
            <a:ext cx="11369809" cy="5088742"/>
          </a:xfrm>
        </p:spPr>
        <p:txBody>
          <a:bodyPr/>
          <a:lstStyle/>
          <a:p>
            <a:r>
              <a:rPr lang="en-US" sz="2800" dirty="0"/>
              <a:t>A productive software team is always checking their work.</a:t>
            </a:r>
          </a:p>
          <a:p>
            <a:pPr lvl="1"/>
            <a:r>
              <a:rPr lang="en-US" sz="2400" dirty="0"/>
              <a:t>Take time to recognize these checks and harden them into “real,” repeatable tests.</a:t>
            </a:r>
          </a:p>
          <a:p>
            <a:r>
              <a:rPr lang="en-US" sz="2800" dirty="0"/>
              <a:t>Test layout should mirror the logical structure of your code.</a:t>
            </a:r>
          </a:p>
          <a:p>
            <a:pPr lvl="1"/>
            <a:r>
              <a:rPr lang="en-US" sz="2400" dirty="0"/>
              <a:t>Test each module, being aware of module to module dependencies.</a:t>
            </a:r>
          </a:p>
          <a:p>
            <a:r>
              <a:rPr lang="en-US" sz="2800" dirty="0"/>
              <a:t>Different challenges are associated with exploratory, legacy, and release codes.</a:t>
            </a:r>
          </a:p>
          <a:p>
            <a:pPr lvl="1"/>
            <a:r>
              <a:rPr lang="en-US" sz="2400" dirty="0"/>
              <a:t>Adapt your strategy to fit your situation.</a:t>
            </a:r>
          </a:p>
          <a:p>
            <a:pPr lvl="1"/>
            <a:r>
              <a:rPr lang="en-US" sz="2400" dirty="0"/>
              <a:t>Eventually you will want to be able to verify all components in a code release.</a:t>
            </a:r>
          </a:p>
          <a:p>
            <a:r>
              <a:rPr lang="en-US" sz="2800" dirty="0"/>
              <a:t>Don’t get distracted by all the technologies out there – focus on exercising your code.</a:t>
            </a:r>
          </a:p>
          <a:p>
            <a:pPr lvl="1"/>
            <a:r>
              <a:rPr lang="en-US" sz="2400" dirty="0"/>
              <a:t>Scaffolding projects can help with mechanics.</a:t>
            </a:r>
            <a:endParaRPr lang="en-US" sz="2800" dirty="0"/>
          </a:p>
        </p:txBody>
      </p:sp>
    </p:spTree>
    <p:extLst>
      <p:ext uri="{BB962C8B-B14F-4D97-AF65-F5344CB8AC3E}">
        <p14:creationId xmlns:p14="http://schemas.microsoft.com/office/powerpoint/2010/main" val="109706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3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Verification</a:t>
            </a:r>
          </a:p>
        </p:txBody>
      </p:sp>
      <p:sp>
        <p:nvSpPr>
          <p:cNvPr id="3" name="Content Placeholder 2"/>
          <p:cNvSpPr>
            <a:spLocks noGrp="1"/>
          </p:cNvSpPr>
          <p:nvPr>
            <p:ph idx="1"/>
          </p:nvPr>
        </p:nvSpPr>
        <p:spPr>
          <a:xfrm>
            <a:off x="368425" y="1061499"/>
            <a:ext cx="11270298" cy="2586162"/>
          </a:xfrm>
        </p:spPr>
        <p:txBody>
          <a:bodyPr/>
          <a:lstStyle/>
          <a:p>
            <a:r>
              <a:rPr lang="en-US" dirty="0"/>
              <a:t>Code verification uses tests </a:t>
            </a:r>
          </a:p>
          <a:p>
            <a:pPr lvl="1"/>
            <a:r>
              <a:rPr lang="en-US" dirty="0"/>
              <a:t>It is much more than a collection of tests</a:t>
            </a:r>
          </a:p>
          <a:p>
            <a:r>
              <a:rPr lang="en-US" dirty="0"/>
              <a:t>It is the holistic process through which you ensure that </a:t>
            </a:r>
          </a:p>
          <a:p>
            <a:pPr lvl="1"/>
            <a:r>
              <a:rPr lang="en-US" dirty="0"/>
              <a:t>Your implementation shows expected behavior,</a:t>
            </a:r>
          </a:p>
          <a:p>
            <a:pPr lvl="1"/>
            <a:r>
              <a:rPr lang="en-US" dirty="0"/>
              <a:t>Your implementation is consistent with your model,</a:t>
            </a:r>
          </a:p>
          <a:p>
            <a:pPr lvl="1"/>
            <a:r>
              <a:rPr lang="en-US" dirty="0"/>
              <a:t>Science you are trying to do with the code can be done.</a:t>
            </a:r>
          </a:p>
          <a:p>
            <a:endParaRPr lang="en-US" dirty="0"/>
          </a:p>
          <a:p>
            <a:endParaRPr lang="en-US" dirty="0"/>
          </a:p>
          <a:p>
            <a:pPr lvl="1"/>
            <a:endParaRPr lang="en-US" dirty="0"/>
          </a:p>
        </p:txBody>
      </p:sp>
      <p:sp>
        <p:nvSpPr>
          <p:cNvPr id="4" name="Rectangle 3">
            <a:extLst>
              <a:ext uri="{FF2B5EF4-FFF2-40B4-BE49-F238E27FC236}">
                <a16:creationId xmlns:a16="http://schemas.microsoft.com/office/drawing/2014/main" id="{EC2DB939-C639-8E4D-938F-DF12FCDD4D2F}"/>
              </a:ext>
            </a:extLst>
          </p:cNvPr>
          <p:cNvSpPr/>
          <p:nvPr/>
        </p:nvSpPr>
        <p:spPr>
          <a:xfrm>
            <a:off x="834888" y="3558209"/>
            <a:ext cx="8895522" cy="2445026"/>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nSpc>
                <a:spcPct val="90000"/>
              </a:lnSpc>
            </a:pPr>
            <a:r>
              <a:rPr lang="en-US" sz="2000" b="1" dirty="0">
                <a:solidFill>
                  <a:schemeClr val="bg1"/>
                </a:solidFill>
              </a:rPr>
              <a:t>How do verification and validation differ?</a:t>
            </a:r>
          </a:p>
          <a:p>
            <a:pPr marL="342900" indent="-342900">
              <a:lnSpc>
                <a:spcPct val="90000"/>
              </a:lnSpc>
              <a:buFont typeface="Arial" panose="020B0604020202020204" pitchFamily="34" charset="0"/>
              <a:buChar char="•"/>
            </a:pPr>
            <a:r>
              <a:rPr lang="en-US" sz="2000" dirty="0">
                <a:solidFill>
                  <a:schemeClr val="bg1"/>
                </a:solidFill>
              </a:rPr>
              <a:t>Verification confirms that you have implemented what you meant to</a:t>
            </a:r>
          </a:p>
          <a:p>
            <a:pPr marL="800100" lvl="1" indent="-342900">
              <a:lnSpc>
                <a:spcPct val="90000"/>
              </a:lnSpc>
              <a:buFont typeface="Arial" panose="020B0604020202020204" pitchFamily="34" charset="0"/>
              <a:buChar char="•"/>
            </a:pPr>
            <a:r>
              <a:rPr lang="en-US" sz="2000" dirty="0">
                <a:solidFill>
                  <a:schemeClr val="bg1"/>
                </a:solidFill>
              </a:rPr>
              <a:t>Your method does what you wanted it to do</a:t>
            </a:r>
          </a:p>
          <a:p>
            <a:pPr marL="342900" indent="-342900">
              <a:lnSpc>
                <a:spcPct val="90000"/>
              </a:lnSpc>
              <a:buFont typeface="Arial" panose="020B0604020202020204" pitchFamily="34" charset="0"/>
              <a:buChar char="•"/>
            </a:pPr>
            <a:r>
              <a:rPr lang="en-US" sz="2000" dirty="0">
                <a:solidFill>
                  <a:schemeClr val="bg1"/>
                </a:solidFill>
              </a:rPr>
              <a:t>Validation tells you were right in implementing what you meant to</a:t>
            </a:r>
          </a:p>
          <a:p>
            <a:pPr marL="800100" lvl="1" indent="-342900">
              <a:lnSpc>
                <a:spcPct val="90000"/>
              </a:lnSpc>
              <a:buFont typeface="Arial" panose="020B0604020202020204" pitchFamily="34" charset="0"/>
              <a:buChar char="•"/>
            </a:pPr>
            <a:r>
              <a:rPr lang="en-US" sz="2000" dirty="0">
                <a:solidFill>
                  <a:schemeClr val="bg1"/>
                </a:solidFill>
              </a:rPr>
              <a:t>What you wanted your method to do is valid</a:t>
            </a:r>
          </a:p>
          <a:p>
            <a:pPr marL="800100" lvl="1" indent="-342900">
              <a:lnSpc>
                <a:spcPct val="90000"/>
              </a:lnSpc>
              <a:buFont typeface="Arial" panose="020B0604020202020204" pitchFamily="34" charset="0"/>
              <a:buChar char="•"/>
            </a:pPr>
            <a:r>
              <a:rPr lang="en-US" sz="2000" dirty="0">
                <a:solidFill>
                  <a:schemeClr val="bg1"/>
                </a:solidFill>
              </a:rPr>
              <a:t>Your model correctly captures the phenomenon you are trying to understand</a:t>
            </a:r>
          </a:p>
          <a:p>
            <a:pPr marL="800100" lvl="1" indent="-342900">
              <a:lnSpc>
                <a:spcPct val="90000"/>
              </a:lnSpc>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3162092533"/>
      </p:ext>
    </p:extLst>
  </p:cSld>
  <p:clrMapOvr>
    <a:masterClrMapping/>
  </p:clrMapOvr>
  <mc:AlternateContent xmlns:mc="http://schemas.openxmlformats.org/markup-compatibility/2006" xmlns:p14="http://schemas.microsoft.com/office/powerpoint/2010/main">
    <mc:Choice Requires="p14">
      <p:transition spd="slow" p14:dur="2000" advTm="113268"/>
    </mc:Choice>
    <mc:Fallback xmlns="">
      <p:transition spd="slow" advTm="1132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and types of verification</a:t>
            </a:r>
          </a:p>
        </p:txBody>
      </p:sp>
      <p:sp>
        <p:nvSpPr>
          <p:cNvPr id="3" name="Content Placeholder 2"/>
          <p:cNvSpPr>
            <a:spLocks noGrp="1"/>
          </p:cNvSpPr>
          <p:nvPr>
            <p:ph idx="1"/>
          </p:nvPr>
        </p:nvSpPr>
        <p:spPr>
          <a:xfrm>
            <a:off x="368424" y="1464228"/>
            <a:ext cx="11369809" cy="4047778"/>
          </a:xfrm>
        </p:spPr>
        <p:txBody>
          <a:bodyPr>
            <a:normAutofit/>
          </a:bodyPr>
          <a:lstStyle/>
          <a:p>
            <a:r>
              <a:rPr lang="en-US" dirty="0"/>
              <a:t>During initial code development</a:t>
            </a:r>
          </a:p>
          <a:p>
            <a:pPr lvl="1"/>
            <a:r>
              <a:rPr lang="en-US" dirty="0"/>
              <a:t>Accuracy and stability </a:t>
            </a:r>
          </a:p>
          <a:p>
            <a:pPr lvl="1"/>
            <a:r>
              <a:rPr lang="en-US" dirty="0"/>
              <a:t>Matching the algorithm to the model</a:t>
            </a:r>
          </a:p>
          <a:p>
            <a:pPr lvl="1"/>
            <a:r>
              <a:rPr lang="en-US" dirty="0"/>
              <a:t>Interoperability of algorithms</a:t>
            </a:r>
          </a:p>
          <a:p>
            <a:r>
              <a:rPr lang="en-US" dirty="0"/>
              <a:t>In later stages</a:t>
            </a:r>
          </a:p>
          <a:p>
            <a:pPr lvl="1"/>
            <a:r>
              <a:rPr lang="en-US" dirty="0"/>
              <a:t>While adding new major capabilities or modifying existing capabilities </a:t>
            </a:r>
          </a:p>
          <a:p>
            <a:pPr lvl="1"/>
            <a:r>
              <a:rPr lang="en-US" dirty="0"/>
              <a:t>Ongoing maintenance </a:t>
            </a:r>
          </a:p>
          <a:p>
            <a:pPr lvl="1"/>
            <a:r>
              <a:rPr lang="en-US" dirty="0"/>
              <a:t>Preparing for production</a:t>
            </a:r>
          </a:p>
          <a:p>
            <a:endParaRPr lang="en-US" dirty="0"/>
          </a:p>
        </p:txBody>
      </p:sp>
    </p:spTree>
    <p:extLst>
      <p:ext uri="{BB962C8B-B14F-4D97-AF65-F5344CB8AC3E}">
        <p14:creationId xmlns:p14="http://schemas.microsoft.com/office/powerpoint/2010/main" val="3765151994"/>
      </p:ext>
    </p:extLst>
  </p:cSld>
  <p:clrMapOvr>
    <a:masterClrMapping/>
  </p:clrMapOvr>
  <mc:AlternateContent xmlns:mc="http://schemas.openxmlformats.org/markup-compatibility/2006" xmlns:p14="http://schemas.microsoft.com/office/powerpoint/2010/main">
    <mc:Choice Requires="p14">
      <p:transition spd="slow" p14:dur="2000" advTm="119798"/>
    </mc:Choice>
    <mc:Fallback xmlns="">
      <p:transition spd="slow" advTm="11979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C86-4226-4E4F-AC9C-1BD150357409}"/>
              </a:ext>
            </a:extLst>
          </p:cNvPr>
          <p:cNvSpPr>
            <a:spLocks noGrp="1"/>
          </p:cNvSpPr>
          <p:nvPr>
            <p:ph type="title"/>
          </p:nvPr>
        </p:nvSpPr>
        <p:spPr>
          <a:xfrm>
            <a:off x="365760" y="421419"/>
            <a:ext cx="11372473" cy="914400"/>
          </a:xfrm>
        </p:spPr>
        <p:txBody>
          <a:bodyPr/>
          <a:lstStyle/>
          <a:p>
            <a:r>
              <a:rPr lang="en-US" dirty="0"/>
              <a:t>Components of Verification</a:t>
            </a:r>
          </a:p>
        </p:txBody>
      </p:sp>
      <p:sp>
        <p:nvSpPr>
          <p:cNvPr id="3" name="Content Placeholder 2">
            <a:extLst>
              <a:ext uri="{FF2B5EF4-FFF2-40B4-BE49-F238E27FC236}">
                <a16:creationId xmlns:a16="http://schemas.microsoft.com/office/drawing/2014/main" id="{DAD56F5A-89FB-5647-B6BB-58E2E45748AC}"/>
              </a:ext>
            </a:extLst>
          </p:cNvPr>
          <p:cNvSpPr>
            <a:spLocks noGrp="1"/>
          </p:cNvSpPr>
          <p:nvPr>
            <p:ph idx="1"/>
          </p:nvPr>
        </p:nvSpPr>
        <p:spPr>
          <a:xfrm>
            <a:off x="365760" y="1192106"/>
            <a:ext cx="11372473" cy="4802294"/>
          </a:xfrm>
        </p:spPr>
        <p:txBody>
          <a:bodyPr/>
          <a:lstStyle/>
          <a:p>
            <a:r>
              <a:rPr lang="en-US" dirty="0"/>
              <a:t>Testing at various granularity levels</a:t>
            </a:r>
          </a:p>
          <a:p>
            <a:pPr lvl="1"/>
            <a:r>
              <a:rPr lang="en-US" dirty="0"/>
              <a:t>Individual components</a:t>
            </a:r>
          </a:p>
          <a:p>
            <a:pPr lvl="1"/>
            <a:r>
              <a:rPr lang="en-US" dirty="0"/>
              <a:t>Interoperability of components</a:t>
            </a:r>
          </a:p>
          <a:p>
            <a:pPr lvl="1"/>
            <a:r>
              <a:rPr lang="en-US" dirty="0"/>
              <a:t>Convergence, stability and accuracy</a:t>
            </a:r>
          </a:p>
          <a:p>
            <a:r>
              <a:rPr lang="en-US" dirty="0"/>
              <a:t>Validation of individual components</a:t>
            </a:r>
          </a:p>
          <a:p>
            <a:pPr lvl="1"/>
            <a:r>
              <a:rPr lang="en-US" dirty="0"/>
              <a:t>Building diagnostics (e.g. ensure conservation of physical quantities)</a:t>
            </a:r>
          </a:p>
          <a:p>
            <a:r>
              <a:rPr lang="en-US" dirty="0"/>
              <a:t>Testing practices</a:t>
            </a:r>
          </a:p>
          <a:p>
            <a:pPr lvl="1"/>
            <a:r>
              <a:rPr lang="en-US" dirty="0"/>
              <a:t>Error bars</a:t>
            </a:r>
          </a:p>
          <a:p>
            <a:pPr lvl="2"/>
            <a:r>
              <a:rPr lang="en-US" dirty="0"/>
              <a:t>Necessary for differentiating between drift and round-off</a:t>
            </a:r>
          </a:p>
          <a:p>
            <a:r>
              <a:rPr lang="en-US" dirty="0"/>
              <a:t>Ensuring code and interoperability coverage</a:t>
            </a:r>
          </a:p>
          <a:p>
            <a:endParaRPr lang="en-US" dirty="0"/>
          </a:p>
          <a:p>
            <a:endParaRPr lang="en-US" dirty="0"/>
          </a:p>
        </p:txBody>
      </p:sp>
      <p:grpSp>
        <p:nvGrpSpPr>
          <p:cNvPr id="4" name="Group 3">
            <a:extLst>
              <a:ext uri="{FF2B5EF4-FFF2-40B4-BE49-F238E27FC236}">
                <a16:creationId xmlns:a16="http://schemas.microsoft.com/office/drawing/2014/main" id="{8764A387-87C9-FA45-BCE5-1FFDC6371FCD}"/>
              </a:ext>
            </a:extLst>
          </p:cNvPr>
          <p:cNvGrpSpPr/>
          <p:nvPr/>
        </p:nvGrpSpPr>
        <p:grpSpPr>
          <a:xfrm>
            <a:off x="7552267" y="2344790"/>
            <a:ext cx="694267" cy="457200"/>
            <a:chOff x="8382000" y="3589867"/>
            <a:chExt cx="694267" cy="457200"/>
          </a:xfrm>
        </p:grpSpPr>
        <p:cxnSp>
          <p:nvCxnSpPr>
            <p:cNvPr id="5" name="Straight Connector 4">
              <a:extLst>
                <a:ext uri="{FF2B5EF4-FFF2-40B4-BE49-F238E27FC236}">
                  <a16:creationId xmlns:a16="http://schemas.microsoft.com/office/drawing/2014/main" id="{80AE2E56-5EF0-E249-8C6F-5667A9DAE8A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2064DF4-A5B6-4142-B832-330B04A80DD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4D9A05-CC5D-054A-B2A7-4FF9B17D6277}"/>
              </a:ext>
            </a:extLst>
          </p:cNvPr>
          <p:cNvGrpSpPr/>
          <p:nvPr/>
        </p:nvGrpSpPr>
        <p:grpSpPr>
          <a:xfrm>
            <a:off x="9059333" y="1356147"/>
            <a:ext cx="694267" cy="457200"/>
            <a:chOff x="8382000" y="3589867"/>
            <a:chExt cx="694267" cy="457200"/>
          </a:xfrm>
        </p:grpSpPr>
        <p:cxnSp>
          <p:nvCxnSpPr>
            <p:cNvPr id="8" name="Straight Connector 7">
              <a:extLst>
                <a:ext uri="{FF2B5EF4-FFF2-40B4-BE49-F238E27FC236}">
                  <a16:creationId xmlns:a16="http://schemas.microsoft.com/office/drawing/2014/main" id="{1F92EA28-1AB4-2D46-88F7-117F414D3437}"/>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D09E37-F4CB-E041-995D-F131DF175AE0}"/>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C800B15-AB5D-5844-9330-A4CEF3A4BED7}"/>
              </a:ext>
            </a:extLst>
          </p:cNvPr>
          <p:cNvGrpSpPr/>
          <p:nvPr/>
        </p:nvGrpSpPr>
        <p:grpSpPr>
          <a:xfrm>
            <a:off x="7230533" y="1887590"/>
            <a:ext cx="694267" cy="457200"/>
            <a:chOff x="8382000" y="3589867"/>
            <a:chExt cx="694267" cy="457200"/>
          </a:xfrm>
        </p:grpSpPr>
        <p:cxnSp>
          <p:nvCxnSpPr>
            <p:cNvPr id="11" name="Straight Connector 10">
              <a:extLst>
                <a:ext uri="{FF2B5EF4-FFF2-40B4-BE49-F238E27FC236}">
                  <a16:creationId xmlns:a16="http://schemas.microsoft.com/office/drawing/2014/main" id="{0EEE4057-DE14-E748-B681-0B0F5C92700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6BA8A9-1E75-C248-A062-99BD7575087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9086AE7-82DE-4D4D-A508-6183C66736F2}"/>
              </a:ext>
            </a:extLst>
          </p:cNvPr>
          <p:cNvGrpSpPr/>
          <p:nvPr/>
        </p:nvGrpSpPr>
        <p:grpSpPr>
          <a:xfrm>
            <a:off x="7636933" y="1430390"/>
            <a:ext cx="694267" cy="457200"/>
            <a:chOff x="8382000" y="3589867"/>
            <a:chExt cx="694267" cy="457200"/>
          </a:xfrm>
        </p:grpSpPr>
        <p:cxnSp>
          <p:nvCxnSpPr>
            <p:cNvPr id="14" name="Straight Connector 13">
              <a:extLst>
                <a:ext uri="{FF2B5EF4-FFF2-40B4-BE49-F238E27FC236}">
                  <a16:creationId xmlns:a16="http://schemas.microsoft.com/office/drawing/2014/main" id="{8E150B16-E6A6-344C-9FA9-745A2737ECDC}"/>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D37B0A-251A-8947-A751-78617B46F942}"/>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EE5C048-030F-EB4E-BAC5-D9E11049316C}"/>
              </a:ext>
            </a:extLst>
          </p:cNvPr>
          <p:cNvGrpSpPr/>
          <p:nvPr/>
        </p:nvGrpSpPr>
        <p:grpSpPr>
          <a:xfrm>
            <a:off x="8009466" y="956256"/>
            <a:ext cx="694267" cy="457200"/>
            <a:chOff x="8382000" y="3589867"/>
            <a:chExt cx="694267" cy="457200"/>
          </a:xfrm>
        </p:grpSpPr>
        <p:cxnSp>
          <p:nvCxnSpPr>
            <p:cNvPr id="17" name="Straight Connector 16">
              <a:extLst>
                <a:ext uri="{FF2B5EF4-FFF2-40B4-BE49-F238E27FC236}">
                  <a16:creationId xmlns:a16="http://schemas.microsoft.com/office/drawing/2014/main" id="{331082CF-05CA-2942-B105-E569C1DA2975}"/>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121C5D-09E1-364D-9131-963B8D2BE18B}"/>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DD01CE7-78BE-8E4F-B504-9EB3055BEC94}"/>
              </a:ext>
            </a:extLst>
          </p:cNvPr>
          <p:cNvGrpSpPr/>
          <p:nvPr/>
        </p:nvGrpSpPr>
        <p:grpSpPr>
          <a:xfrm>
            <a:off x="8398932" y="465189"/>
            <a:ext cx="694267" cy="457200"/>
            <a:chOff x="8382000" y="3589867"/>
            <a:chExt cx="694267" cy="457200"/>
          </a:xfrm>
        </p:grpSpPr>
        <p:cxnSp>
          <p:nvCxnSpPr>
            <p:cNvPr id="20" name="Straight Connector 19">
              <a:extLst>
                <a:ext uri="{FF2B5EF4-FFF2-40B4-BE49-F238E27FC236}">
                  <a16:creationId xmlns:a16="http://schemas.microsoft.com/office/drawing/2014/main" id="{1120F0D5-FB93-FF44-B04B-C82CD920C07F}"/>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FD474E-D10A-AF4B-B9B1-ABCB02A92C45}"/>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9345ABC-92DC-DD4D-A157-A67B149BF363}"/>
              </a:ext>
            </a:extLst>
          </p:cNvPr>
          <p:cNvGrpSpPr/>
          <p:nvPr/>
        </p:nvGrpSpPr>
        <p:grpSpPr>
          <a:xfrm>
            <a:off x="9389531" y="1830280"/>
            <a:ext cx="694267" cy="457200"/>
            <a:chOff x="8382000" y="3589867"/>
            <a:chExt cx="694267" cy="457200"/>
          </a:xfrm>
        </p:grpSpPr>
        <p:cxnSp>
          <p:nvCxnSpPr>
            <p:cNvPr id="23" name="Straight Connector 22">
              <a:extLst>
                <a:ext uri="{FF2B5EF4-FFF2-40B4-BE49-F238E27FC236}">
                  <a16:creationId xmlns:a16="http://schemas.microsoft.com/office/drawing/2014/main" id="{4785FE91-C168-8A4D-A538-4729FDF9FCAB}"/>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452231-B583-D541-8401-BFA863682D4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8A7747F-B771-6A4D-8F88-83D2459072BD}"/>
              </a:ext>
            </a:extLst>
          </p:cNvPr>
          <p:cNvGrpSpPr/>
          <p:nvPr/>
        </p:nvGrpSpPr>
        <p:grpSpPr>
          <a:xfrm>
            <a:off x="8746065" y="922389"/>
            <a:ext cx="694267" cy="457200"/>
            <a:chOff x="8382000" y="3589867"/>
            <a:chExt cx="694267" cy="457200"/>
          </a:xfrm>
        </p:grpSpPr>
        <p:cxnSp>
          <p:nvCxnSpPr>
            <p:cNvPr id="26" name="Straight Connector 25">
              <a:extLst>
                <a:ext uri="{FF2B5EF4-FFF2-40B4-BE49-F238E27FC236}">
                  <a16:creationId xmlns:a16="http://schemas.microsoft.com/office/drawing/2014/main" id="{731450B7-0E4A-8546-8A5E-CC635B3EE85E}"/>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CF89BE-7F48-3C47-8C1F-844C767B4BD9}"/>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DB36C0D-751B-C049-9AE0-072415F6B8CA}"/>
              </a:ext>
            </a:extLst>
          </p:cNvPr>
          <p:cNvGrpSpPr/>
          <p:nvPr/>
        </p:nvGrpSpPr>
        <p:grpSpPr>
          <a:xfrm>
            <a:off x="8991598" y="2306847"/>
            <a:ext cx="694267" cy="457200"/>
            <a:chOff x="8382000" y="3589867"/>
            <a:chExt cx="694267" cy="457200"/>
          </a:xfrm>
        </p:grpSpPr>
        <p:cxnSp>
          <p:nvCxnSpPr>
            <p:cNvPr id="29" name="Straight Connector 28">
              <a:extLst>
                <a:ext uri="{FF2B5EF4-FFF2-40B4-BE49-F238E27FC236}">
                  <a16:creationId xmlns:a16="http://schemas.microsoft.com/office/drawing/2014/main" id="{9B1AB82F-1B7E-CF4A-ADB8-CEFCD7AB4E72}"/>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B8D83-626C-6542-A2EC-2B7D0143A788}"/>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37D00AE-3618-0947-872F-DC3C4E2BB2A0}"/>
              </a:ext>
            </a:extLst>
          </p:cNvPr>
          <p:cNvGrpSpPr/>
          <p:nvPr/>
        </p:nvGrpSpPr>
        <p:grpSpPr>
          <a:xfrm>
            <a:off x="9338731" y="2797913"/>
            <a:ext cx="694267" cy="457200"/>
            <a:chOff x="8382000" y="3589867"/>
            <a:chExt cx="694267" cy="457200"/>
          </a:xfrm>
        </p:grpSpPr>
        <p:cxnSp>
          <p:nvCxnSpPr>
            <p:cNvPr id="32" name="Straight Connector 31">
              <a:extLst>
                <a:ext uri="{FF2B5EF4-FFF2-40B4-BE49-F238E27FC236}">
                  <a16:creationId xmlns:a16="http://schemas.microsoft.com/office/drawing/2014/main" id="{FA9CC531-F5B3-4849-A317-812DF3E7D4D8}"/>
                </a:ext>
              </a:extLst>
            </p:cNvPr>
            <p:cNvCxnSpPr/>
            <p:nvPr/>
          </p:nvCxnSpPr>
          <p:spPr>
            <a:xfrm flipV="1">
              <a:off x="8382000" y="3606800"/>
              <a:ext cx="355600" cy="440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7979EC-D457-1A40-8361-6017A1836A83}"/>
                </a:ext>
              </a:extLst>
            </p:cNvPr>
            <p:cNvCxnSpPr>
              <a:cxnSpLocks/>
            </p:cNvCxnSpPr>
            <p:nvPr/>
          </p:nvCxnSpPr>
          <p:spPr>
            <a:xfrm>
              <a:off x="8754533" y="3589867"/>
              <a:ext cx="321734"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4F8C5EF6-4461-BF45-BB0A-80F3ACC198C1}"/>
              </a:ext>
            </a:extLst>
          </p:cNvPr>
          <p:cNvSpPr/>
          <p:nvPr/>
        </p:nvSpPr>
        <p:spPr>
          <a:xfrm>
            <a:off x="9815379" y="2243797"/>
            <a:ext cx="1654435" cy="444657"/>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Unit Test</a:t>
            </a:r>
          </a:p>
        </p:txBody>
      </p:sp>
      <p:sp>
        <p:nvSpPr>
          <p:cNvPr id="35" name="Oval 34">
            <a:extLst>
              <a:ext uri="{FF2B5EF4-FFF2-40B4-BE49-F238E27FC236}">
                <a16:creationId xmlns:a16="http://schemas.microsoft.com/office/drawing/2014/main" id="{9BF3BE41-54F2-B846-A670-36C15555CC3D}"/>
              </a:ext>
            </a:extLst>
          </p:cNvPr>
          <p:cNvSpPr/>
          <p:nvPr/>
        </p:nvSpPr>
        <p:spPr>
          <a:xfrm>
            <a:off x="8331200" y="1847213"/>
            <a:ext cx="186267" cy="218654"/>
          </a:xfrm>
          <a:prstGeom prst="ellipse">
            <a:avLst/>
          </a:prstGeom>
          <a:solidFill>
            <a:schemeClr val="accent4">
              <a:lumMod val="60000"/>
              <a:lumOff val="40000"/>
            </a:schemeClr>
          </a:solidFill>
          <a:ln>
            <a:solidFill>
              <a:schemeClr val="accent4">
                <a:lumMod val="60000"/>
                <a:lumOff val="40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35438F57-D3D9-D743-97DD-F13A5A602DA3}"/>
              </a:ext>
            </a:extLst>
          </p:cNvPr>
          <p:cNvSpPr/>
          <p:nvPr/>
        </p:nvSpPr>
        <p:spPr>
          <a:xfrm>
            <a:off x="8600413" y="111896"/>
            <a:ext cx="1933835" cy="602870"/>
          </a:xfrm>
          <a:prstGeom prst="ellipse">
            <a:avLst/>
          </a:prstGeom>
          <a:solidFill>
            <a:schemeClr val="accent2">
              <a:lumMod val="60000"/>
              <a:lumOff val="40000"/>
            </a:schemeClr>
          </a:solidFill>
          <a:ln>
            <a:solidFill>
              <a:schemeClr val="accent2"/>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tx1"/>
                </a:solidFill>
              </a:rPr>
              <a:t>Integration Test</a:t>
            </a:r>
          </a:p>
        </p:txBody>
      </p:sp>
    </p:spTree>
    <p:extLst>
      <p:ext uri="{BB962C8B-B14F-4D97-AF65-F5344CB8AC3E}">
        <p14:creationId xmlns:p14="http://schemas.microsoft.com/office/powerpoint/2010/main" val="1458144244"/>
      </p:ext>
    </p:extLst>
  </p:cSld>
  <p:clrMapOvr>
    <a:masterClrMapping/>
  </p:clrMapOvr>
  <mc:AlternateContent xmlns:mc="http://schemas.openxmlformats.org/markup-compatibility/2006" xmlns:p14="http://schemas.microsoft.com/office/powerpoint/2010/main">
    <mc:Choice Requires="p14">
      <p:transition spd="slow" p14:dur="2000" advTm="129509"/>
    </mc:Choice>
    <mc:Fallback xmlns="">
      <p:transition spd="slow" advTm="1295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not always use the most stringent testing?</a:t>
            </a:r>
          </a:p>
        </p:txBody>
      </p:sp>
      <p:sp>
        <p:nvSpPr>
          <p:cNvPr id="5" name="Content Placeholder 4"/>
          <p:cNvSpPr>
            <a:spLocks noGrp="1"/>
          </p:cNvSpPr>
          <p:nvPr>
            <p:ph sz="quarter" idx="1"/>
          </p:nvPr>
        </p:nvSpPr>
        <p:spPr>
          <a:xfrm>
            <a:off x="368424" y="1039350"/>
            <a:ext cx="11534016" cy="5148089"/>
          </a:xfrm>
        </p:spPr>
        <p:txBody>
          <a:bodyPr>
            <a:normAutofit lnSpcReduction="10000"/>
          </a:bodyPr>
          <a:lstStyle/>
          <a:p>
            <a:r>
              <a:rPr lang="en-US" dirty="0"/>
              <a:t>Effort spent in devising running and maintaining test suite is a tax on team resources</a:t>
            </a:r>
          </a:p>
          <a:p>
            <a:r>
              <a:rPr lang="en-US" dirty="0"/>
              <a:t>When the tax is too high…</a:t>
            </a:r>
          </a:p>
          <a:p>
            <a:pPr lvl="1"/>
            <a:r>
              <a:rPr lang="en-US" dirty="0"/>
              <a:t>Team cannot meet code-use objectives</a:t>
            </a:r>
          </a:p>
          <a:p>
            <a:r>
              <a:rPr lang="en-US" dirty="0"/>
              <a:t>When is the tax is too low…</a:t>
            </a:r>
          </a:p>
          <a:p>
            <a:pPr lvl="1"/>
            <a:r>
              <a:rPr lang="en-US" dirty="0"/>
              <a:t>Necessary oversight not provided</a:t>
            </a:r>
          </a:p>
          <a:p>
            <a:pPr lvl="1"/>
            <a:r>
              <a:rPr lang="en-US" dirty="0"/>
              <a:t>Defects in code sneak through </a:t>
            </a:r>
          </a:p>
          <a:p>
            <a:r>
              <a:rPr lang="en-US" dirty="0"/>
              <a:t>Evaluate project needs </a:t>
            </a:r>
          </a:p>
          <a:p>
            <a:pPr lvl="1"/>
            <a:r>
              <a:rPr lang="en-US" dirty="0"/>
              <a:t>Objectives: expected use of the code</a:t>
            </a:r>
          </a:p>
          <a:p>
            <a:pPr lvl="1"/>
            <a:r>
              <a:rPr lang="en-US" dirty="0"/>
              <a:t>Team: size and degree of heterogeneity</a:t>
            </a:r>
          </a:p>
          <a:p>
            <a:pPr lvl="1"/>
            <a:r>
              <a:rPr lang="en-US" dirty="0"/>
              <a:t>Lifecycle stage: new or production or refactoring</a:t>
            </a:r>
          </a:p>
          <a:p>
            <a:pPr lvl="1"/>
            <a:r>
              <a:rPr lang="en-US" dirty="0"/>
              <a:t>Lifetime: one off or ongoing production</a:t>
            </a:r>
          </a:p>
          <a:p>
            <a:pPr lvl="1"/>
            <a:r>
              <a:rPr lang="en-US" dirty="0"/>
              <a:t>Complexity: modules and their interactions</a:t>
            </a:r>
          </a:p>
          <a:p>
            <a:pPr lvl="1"/>
            <a:endParaRPr lang="en-US" dirty="0"/>
          </a:p>
        </p:txBody>
      </p:sp>
      <p:sp>
        <p:nvSpPr>
          <p:cNvPr id="3" name="Rectangle 2">
            <a:extLst>
              <a:ext uri="{FF2B5EF4-FFF2-40B4-BE49-F238E27FC236}">
                <a16:creationId xmlns:a16="http://schemas.microsoft.com/office/drawing/2014/main" id="{B8FB2A1D-579E-3947-8F31-44500C7BCEEE}"/>
              </a:ext>
            </a:extLst>
          </p:cNvPr>
          <p:cNvSpPr/>
          <p:nvPr/>
        </p:nvSpPr>
        <p:spPr>
          <a:xfrm>
            <a:off x="5893904" y="2087217"/>
            <a:ext cx="2544418" cy="1083365"/>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Balance is critical</a:t>
            </a:r>
          </a:p>
        </p:txBody>
      </p:sp>
    </p:spTree>
    <p:extLst>
      <p:ext uri="{BB962C8B-B14F-4D97-AF65-F5344CB8AC3E}">
        <p14:creationId xmlns:p14="http://schemas.microsoft.com/office/powerpoint/2010/main" val="3445731576"/>
      </p:ext>
    </p:extLst>
  </p:cSld>
  <p:clrMapOvr>
    <a:masterClrMapping/>
  </p:clrMapOvr>
  <mc:AlternateContent xmlns:mc="http://schemas.openxmlformats.org/markup-compatibility/2006" xmlns:p14="http://schemas.microsoft.com/office/powerpoint/2010/main">
    <mc:Choice Requires="p14">
      <p:transition spd="slow" p14:dur="2000" advTm="120709"/>
    </mc:Choice>
    <mc:Fallback xmlns="">
      <p:transition spd="slow" advTm="12070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Testing Practices</a:t>
            </a:r>
            <a:br>
              <a:rPr lang="en-US" dirty="0"/>
            </a:br>
            <a:endParaRPr lang="en-US" dirty="0"/>
          </a:p>
        </p:txBody>
      </p:sp>
      <p:sp>
        <p:nvSpPr>
          <p:cNvPr id="5" name="Content Placeholder 4"/>
          <p:cNvSpPr>
            <a:spLocks noGrp="1"/>
          </p:cNvSpPr>
          <p:nvPr>
            <p:ph sz="quarter" idx="1"/>
          </p:nvPr>
        </p:nvSpPr>
        <p:spPr>
          <a:xfrm>
            <a:off x="368424" y="1177290"/>
            <a:ext cx="11369809" cy="4047778"/>
          </a:xfrm>
        </p:spPr>
        <p:txBody>
          <a:bodyPr/>
          <a:lstStyle/>
          <a:p>
            <a:r>
              <a:rPr lang="en-US" dirty="0"/>
              <a:t>Verify Code coverage</a:t>
            </a:r>
          </a:p>
          <a:p>
            <a:r>
              <a:rPr lang="en-US" dirty="0"/>
              <a:t>Must have consistent policy on dealing with failed tests</a:t>
            </a:r>
          </a:p>
          <a:p>
            <a:pPr lvl="1"/>
            <a:r>
              <a:rPr lang="en-US" dirty="0"/>
              <a:t>Issue tracking</a:t>
            </a:r>
          </a:p>
          <a:p>
            <a:pPr lvl="2"/>
            <a:r>
              <a:rPr lang="en-US" dirty="0"/>
              <a:t>How quickly does it need to be fixed?</a:t>
            </a:r>
          </a:p>
          <a:p>
            <a:pPr lvl="2"/>
            <a:r>
              <a:rPr lang="en-US" dirty="0"/>
              <a:t>Who is responsible for fixing it?</a:t>
            </a:r>
          </a:p>
          <a:p>
            <a:r>
              <a:rPr lang="en-US" dirty="0"/>
              <a:t>Someone should be watching the test suite</a:t>
            </a:r>
          </a:p>
          <a:p>
            <a:r>
              <a:rPr lang="en-US" dirty="0"/>
              <a:t>When refactoring or adding new features, run a regression suite before check in</a:t>
            </a:r>
          </a:p>
          <a:p>
            <a:pPr lvl="1"/>
            <a:r>
              <a:rPr lang="en-US" dirty="0"/>
              <a:t>Add new regression tests or modify existing ones for the new features</a:t>
            </a:r>
          </a:p>
          <a:p>
            <a:r>
              <a:rPr lang="en-US" dirty="0"/>
              <a:t>Code review before releasing test suite is useful</a:t>
            </a:r>
          </a:p>
          <a:p>
            <a:pPr lvl="1"/>
            <a:r>
              <a:rPr lang="en-US" dirty="0"/>
              <a:t>Another person may spot issues you didn’t</a:t>
            </a:r>
          </a:p>
          <a:p>
            <a:pPr lvl="1"/>
            <a:r>
              <a:rPr lang="en-US" dirty="0"/>
              <a:t>Incredibly cost-effective</a:t>
            </a:r>
          </a:p>
          <a:p>
            <a:endParaRPr lang="en-US" dirty="0"/>
          </a:p>
        </p:txBody>
      </p:sp>
    </p:spTree>
    <p:extLst>
      <p:ext uri="{BB962C8B-B14F-4D97-AF65-F5344CB8AC3E}">
        <p14:creationId xmlns:p14="http://schemas.microsoft.com/office/powerpoint/2010/main" val="2338338090"/>
      </p:ext>
    </p:extLst>
  </p:cSld>
  <p:clrMapOvr>
    <a:masterClrMapping/>
  </p:clrMapOvr>
  <mc:AlternateContent xmlns:mc="http://schemas.openxmlformats.org/markup-compatibility/2006" xmlns:p14="http://schemas.microsoft.com/office/powerpoint/2010/main">
    <mc:Choice Requires="p14">
      <p:transition spd="slow" p14:dur="2000" advTm="50364"/>
    </mc:Choice>
    <mc:Fallback xmlns="">
      <p:transition spd="slow" advTm="5036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03278" y="5939554"/>
            <a:ext cx="6470978" cy="447815"/>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Example Later</a:t>
            </a:r>
          </a:p>
        </p:txBody>
      </p:sp>
    </p:spTree>
    <p:extLst>
      <p:ext uri="{BB962C8B-B14F-4D97-AF65-F5344CB8AC3E}">
        <p14:creationId xmlns:p14="http://schemas.microsoft.com/office/powerpoint/2010/main" val="960831173"/>
      </p:ext>
    </p:extLst>
  </p:cSld>
  <p:clrMapOvr>
    <a:masterClrMapping/>
  </p:clrMapOvr>
  <mc:AlternateContent xmlns:mc="http://schemas.openxmlformats.org/markup-compatibility/2006" xmlns:p14="http://schemas.microsoft.com/office/powerpoint/2010/main">
    <mc:Choice Requires="p14">
      <p:transition p14:dur="250" advTm="68702">
        <p:fade/>
      </p:transition>
    </mc:Choice>
    <mc:Fallback xmlns="">
      <p:transition advTm="6870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30" y="321859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531" y="295674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Example of heat equation</a:t>
            </a:r>
          </a:p>
          <a:p>
            <a:pPr lvl="1"/>
            <a:r>
              <a:rPr lang="en-US" dirty="0"/>
              <a:t>Add -coverage as shown below to </a:t>
            </a:r>
            <a:r>
              <a:rPr lang="en-US" dirty="0" err="1"/>
              <a:t>Makefile</a:t>
            </a:r>
            <a:endParaRPr lang="en-US" dirty="0"/>
          </a:p>
          <a:p>
            <a:pPr lvl="1"/>
            <a:r>
              <a:rPr lang="en-US" dirty="0"/>
              <a:t>Run ./heat </a:t>
            </a:r>
            <a:r>
              <a:rPr lang="en-US" dirty="0" err="1"/>
              <a:t>runame</a:t>
            </a:r>
            <a:r>
              <a:rPr lang="en-US" dirty="0"/>
              <a:t>=“</a:t>
            </a:r>
            <a:r>
              <a:rPr lang="en-US" dirty="0" err="1"/>
              <a:t>ftcs_results</a:t>
            </a:r>
            <a:r>
              <a:rPr lang="en-US" dirty="0"/>
              <a:t>”</a:t>
            </a:r>
          </a:p>
          <a:p>
            <a:pPr lvl="1"/>
            <a:r>
              <a:rPr lang="en-US" dirty="0"/>
              <a:t>Run </a:t>
            </a:r>
            <a:r>
              <a:rPr lang="en-US" dirty="0" err="1"/>
              <a:t>gcov</a:t>
            </a:r>
            <a:r>
              <a:rPr lang="en-US" dirty="0"/>
              <a:t> </a:t>
            </a:r>
            <a:r>
              <a:rPr lang="en-US" dirty="0" err="1"/>
              <a:t>heat.C</a:t>
            </a:r>
            <a:endParaRPr lang="en-US" dirty="0"/>
          </a:p>
          <a:p>
            <a:pPr lvl="1"/>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 dash indicates non-executable line</a:t>
            </a:r>
          </a:p>
          <a:p>
            <a:r>
              <a:rPr lang="en-US" sz="2000" dirty="0"/>
              <a:t>A number indicated the times the line was called</a:t>
            </a:r>
          </a:p>
          <a:p>
            <a:r>
              <a:rPr lang="en-US" sz="2000" dirty="0"/>
              <a:t>##### indicates line wasn’t exercised</a:t>
            </a:r>
            <a:endParaRPr lang="en-US" sz="1800" dirty="0"/>
          </a:p>
          <a:p>
            <a:pPr lvl="1"/>
            <a:endParaRPr lang="en-US" sz="1800"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Checking coverage Example</a:t>
            </a:r>
          </a:p>
        </p:txBody>
      </p:sp>
    </p:spTree>
    <p:extLst>
      <p:ext uri="{BB962C8B-B14F-4D97-AF65-F5344CB8AC3E}">
        <p14:creationId xmlns:p14="http://schemas.microsoft.com/office/powerpoint/2010/main" val="4029406245"/>
      </p:ext>
    </p:extLst>
  </p:cSld>
  <p:clrMapOvr>
    <a:masterClrMapping/>
  </p:clrMapOvr>
  <mc:AlternateContent xmlns:mc="http://schemas.openxmlformats.org/markup-compatibility/2006" xmlns:p14="http://schemas.microsoft.com/office/powerpoint/2010/main">
    <mc:Choice Requires="p14">
      <p:transition spd="slow" p14:dur="2000" advTm="73365"/>
    </mc:Choice>
    <mc:Fallback xmlns="">
      <p:transition spd="slow" advTm="7336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8|7|19.3|5.6|9|17.8|16.3|3.9|16.6|0.7"/>
</p:tagLst>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1758</TotalTime>
  <Words>1826</Words>
  <Application>Microsoft Macintosh PowerPoint</Application>
  <PresentationFormat>Custom</PresentationFormat>
  <Paragraphs>188</Paragraphs>
  <Slides>14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Calibri</vt:lpstr>
      <vt:lpstr>Presentations (Wide Screen)</vt:lpstr>
      <vt:lpstr>Software Testing</vt:lpstr>
      <vt:lpstr>License, Citation and Acknowledgements</vt:lpstr>
      <vt:lpstr>Verification</vt:lpstr>
      <vt:lpstr>Stages and types of verification</vt:lpstr>
      <vt:lpstr>Components of Verification</vt:lpstr>
      <vt:lpstr>Why not always use the most stringent testing?</vt:lpstr>
      <vt:lpstr>Good Testing Practices </vt:lpstr>
      <vt:lpstr>How do we determine what other tests are needed?</vt:lpstr>
      <vt:lpstr>Checking coverage Example</vt:lpstr>
      <vt:lpstr>Graphical View of Gcov Output and Tutorials for Code Coverage </vt:lpstr>
      <vt:lpstr>How to build your test suite ?</vt:lpstr>
      <vt:lpstr>Test Development For a New Code</vt:lpstr>
      <vt:lpstr>PowerPoint Presentation</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377</cp:revision>
  <cp:lastPrinted>2017-11-02T18:35:01Z</cp:lastPrinted>
  <dcterms:created xsi:type="dcterms:W3CDTF">2018-11-06T17:28:56Z</dcterms:created>
  <dcterms:modified xsi:type="dcterms:W3CDTF">2021-04-10T18:14:15Z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